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70" r:id="rId13"/>
    <p:sldId id="266" r:id="rId14"/>
    <p:sldId id="271" r:id="rId15"/>
    <p:sldId id="268" r:id="rId16"/>
    <p:sldId id="272" r:id="rId17"/>
    <p:sldId id="273" r:id="rId18"/>
    <p:sldId id="274" r:id="rId19"/>
    <p:sldId id="275" r:id="rId20"/>
    <p:sldId id="284" r:id="rId21"/>
    <p:sldId id="276" r:id="rId22"/>
    <p:sldId id="278" r:id="rId23"/>
    <p:sldId id="279" r:id="rId24"/>
    <p:sldId id="280" r:id="rId25"/>
    <p:sldId id="281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1"/>
  </p:normalViewPr>
  <p:slideViewPr>
    <p:cSldViewPr snapToGrid="0" snapToObjects="1">
      <p:cViewPr varScale="1">
        <p:scale>
          <a:sx n="109" d="100"/>
          <a:sy n="109" d="100"/>
        </p:scale>
        <p:origin x="7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0EA89-28A1-B243-977E-6A31A2C6F75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03973-D72D-C444-B192-E465228F1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8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1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4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492635" y="2160516"/>
            <a:ext cx="6284761" cy="3142568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621918" y="3731800"/>
            <a:ext cx="26187" cy="2508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220940" y="2304550"/>
            <a:ext cx="1400979" cy="14272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50" y="2396208"/>
            <a:ext cx="2077619" cy="22521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738" y="2396208"/>
            <a:ext cx="2077619" cy="2252174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22869" y="24354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Angular Momentum</a:t>
            </a:r>
          </a:p>
        </p:txBody>
      </p:sp>
    </p:spTree>
    <p:extLst>
      <p:ext uri="{BB962C8B-B14F-4D97-AF65-F5344CB8AC3E}">
        <p14:creationId xmlns:p14="http://schemas.microsoft.com/office/powerpoint/2010/main" val="144736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22E-6 -1.66127E-6 C 0.00694 -0.02892 0.0132 -0.04003 0.02727 -0.06108 C 0.04134 -0.08214 0.06166 -0.10689 0.08459 -0.12587 C 0.10752 -0.14484 0.13635 -0.16312 0.16467 -0.17561 C 0.19298 -0.18811 0.2239 -0.19621 0.25499 -0.20037 C 0.28608 -0.20453 0.32499 -0.20037 0.35105 -0.20037 C 0.3771 -0.20037 0.38631 -0.20477 0.41115 -0.20037 C 0.43599 -0.19597 0.46847 -0.19227 0.49991 -0.17376 C 0.53135 -0.15525 0.57669 -0.11453 0.60031 -0.08977 C 0.62393 -0.06502 0.63175 -0.04743 0.64182 -0.02476 C 0.6519 -0.00208 0.66024 0.02198 0.66041 0.04581 C 0.66058 0.06964 0.65798 0.09 0.64321 0.11823 C 0.62845 0.14646 0.61803 0.19112 0.57165 0.21564 C 0.52527 0.24017 0.42852 0.2596 0.36529 0.26539 C 0.30206 0.27117 0.24735 0.26539 0.19194 0.25012 C 0.13653 0.23484 0.06739 0.19667 0.033 0.17376 C -0.00139 0.15086 -0.00799 0.1416 -0.01442 0.11268 C -0.02085 0.08376 -0.00695 0.02892 2.4822E-6 -1.66127E-6 Z " pathEditMode="relative" ptsTypes="aaaaaaaaaaaaaaaa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73 0.01157 C 0.04603 0.0546 0.04551 0.09764 0.03665 0.12795 C 0.02779 0.15826 0.01633 0.17445 -0.00642 0.19296 C -0.02918 0.21147 -0.05697 0.22628 -0.09988 0.23878 C -0.14226 0.25127 -0.21886 0.26377 -0.26142 0.26747 C -0.30398 0.27117 -0.31388 0.27024 -0.35452 0.26168 C -0.39517 0.25312 -0.46604 0.23184 -0.50495 0.21587 C -0.54386 0.19991 -0.56765 0.18487 -0.58798 0.16613 C -0.6083 0.14738 -0.62237 0.12864 -0.62671 0.10319 C -0.63106 0.07774 -0.62428 0.04512 -0.61386 0.01365 C -0.60344 -0.01782 -0.58798 -0.05599 -0.56366 -0.08561 C -0.53934 -0.11523 -0.50147 -0.14461 -0.4676 -0.16405 C -0.43373 -0.18348 -0.39552 -0.19621 -0.36025 -0.20222 C -0.32499 -0.20824 -0.28799 -0.20107 -0.25569 -0.20014 C -0.22355 -0.19921 -0.19698 -0.20407 -0.16675 -0.19644 C -0.1367 -0.1888 -0.10387 -0.174 -0.07504 -0.15433 C -0.04638 -0.13466 -0.01424 -0.10227 0.00504 -0.07797 C 0.02432 -0.05368 0.03387 -0.03494 0.041 -0.00926 C 0.04812 0.01643 0.04812 0.0465 0.04812 0.07658 " pathEditMode="relative" rAng="0" ptsTypes="aaaaaaaaaaaaaaaaa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20" y="19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438704"/>
            <a:ext cx="8686800" cy="15847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Just for concreteness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written in terms of position and momentum operators as: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44884" y="1452815"/>
            <a:ext cx="235229" cy="69562"/>
            <a:chOff x="856995" y="3645260"/>
            <a:chExt cx="235229" cy="6956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856995" y="3645260"/>
              <a:ext cx="124244" cy="6902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7980" y="3645794"/>
              <a:ext cx="124244" cy="6902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3001" y="3333903"/>
            <a:ext cx="2130777" cy="251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33" y="2794000"/>
            <a:ext cx="3657600" cy="33457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4654" y="4175667"/>
            <a:ext cx="9270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with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145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5957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Ideally we’d like to know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BUT…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32682" y="4535146"/>
            <a:ext cx="8686800" cy="1959392"/>
            <a:chOff x="232682" y="1712946"/>
            <a:chExt cx="8686800" cy="1959392"/>
          </a:xfrm>
        </p:grpSpPr>
        <p:sp>
          <p:nvSpPr>
            <p:cNvPr id="75" name="Rectangle 5"/>
            <p:cNvSpPr>
              <a:spLocks noChangeArrowheads="1"/>
            </p:cNvSpPr>
            <p:nvPr/>
          </p:nvSpPr>
          <p:spPr bwMode="auto">
            <a:xfrm>
              <a:off x="232682" y="1712946"/>
              <a:ext cx="8686800" cy="19593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,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and </a:t>
              </a:r>
              <a:r>
                <a:rPr lang="en-GB" sz="2800" i="1" dirty="0" err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err="1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don’t commute!</a:t>
              </a:r>
              <a:endParaRPr lang="en-GB" sz="3200" dirty="0">
                <a:solidFill>
                  <a:srgbClr val="000000"/>
                </a:solidFill>
                <a:latin typeface="Times New Roman" pitchFamily="18" charset="0"/>
              </a:endParaRP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By Heisenberg, we can’t measure them simultaneously, so we can’t know exactly where and what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is!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140270" y="1713478"/>
              <a:ext cx="235229" cy="69562"/>
              <a:chOff x="1794633" y="6267805"/>
              <a:chExt cx="235229" cy="69562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1727796" y="1714012"/>
              <a:ext cx="235229" cy="69562"/>
              <a:chOff x="1794633" y="6267805"/>
              <a:chExt cx="235229" cy="69562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2708487" y="1714546"/>
              <a:ext cx="221424" cy="69562"/>
              <a:chOff x="1767023" y="6267805"/>
              <a:chExt cx="221424" cy="69562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H="1">
                <a:off x="176702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864203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76" y="1739899"/>
            <a:ext cx="2387600" cy="24741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1563" y="2567000"/>
            <a:ext cx="4213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One day this will be a lab…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3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88" y="1047834"/>
            <a:ext cx="28321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880" y="1745292"/>
            <a:ext cx="590002" cy="635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590" y="1745292"/>
            <a:ext cx="587527" cy="635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096" y="1745292"/>
            <a:ext cx="619253" cy="635000"/>
          </a:xfrm>
          <a:prstGeom prst="rect">
            <a:avLst/>
          </a:prstGeom>
        </p:spPr>
      </p:pic>
      <p:sp>
        <p:nvSpPr>
          <p:cNvPr id="85" name="Rectangle 5"/>
          <p:cNvSpPr>
            <a:spLocks noChangeArrowheads="1"/>
          </p:cNvSpPr>
          <p:nvPr/>
        </p:nvSpPr>
        <p:spPr bwMode="auto">
          <a:xfrm>
            <a:off x="231613" y="1271761"/>
            <a:ext cx="8686800" cy="11085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                         does commute with each of                         </a:t>
            </a:r>
          </a:p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      ,     and     individually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751" y="4806324"/>
            <a:ext cx="414146" cy="67149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159" y="5345350"/>
            <a:ext cx="619253" cy="635000"/>
          </a:xfrm>
          <a:prstGeom prst="rect">
            <a:avLst/>
          </a:prstGeom>
        </p:spPr>
      </p:pic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160162" y="4942737"/>
            <a:ext cx="8686800" cy="15391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 is the length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squared.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has the simplest mathematical form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 let</a:t>
            </a:r>
            <a:r>
              <a:rPr lang="fr-FR" sz="2400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 pick the </a:t>
            </a:r>
            <a:r>
              <a:rPr lang="en-GB" sz="2400" i="1" u="sng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-axis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as our “reference” axis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0167" y="2441221"/>
            <a:ext cx="1687323" cy="22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6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we’ve decided that we will use      and      as a substitute for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Because we can simultaneously measure: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length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squared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the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094" y="1050257"/>
            <a:ext cx="414146" cy="671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332" y="1064063"/>
            <a:ext cx="487336" cy="6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423" y="1533995"/>
            <a:ext cx="253477" cy="67149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21860" y="4294996"/>
            <a:ext cx="4626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sz="3200" b="1" dirty="0"/>
          </a:p>
        </p:txBody>
      </p:sp>
      <p:grpSp>
        <p:nvGrpSpPr>
          <p:cNvPr id="21" name="Group 20"/>
          <p:cNvGrpSpPr/>
          <p:nvPr/>
        </p:nvGrpSpPr>
        <p:grpSpPr>
          <a:xfrm rot="2936674">
            <a:off x="2719267" y="4447606"/>
            <a:ext cx="3464198" cy="2055653"/>
            <a:chOff x="2963157" y="3004663"/>
            <a:chExt cx="3464198" cy="2055653"/>
          </a:xfrm>
        </p:grpSpPr>
        <p:cxnSp>
          <p:nvCxnSpPr>
            <p:cNvPr id="22" name="Straight Arrow Connector 21"/>
            <p:cNvCxnSpPr/>
            <p:nvPr/>
          </p:nvCxnSpPr>
          <p:spPr>
            <a:xfrm rot="15726652" flipH="1" flipV="1">
              <a:off x="3992360" y="3831912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299365" y="3004663"/>
              <a:ext cx="3127990" cy="2055653"/>
              <a:chOff x="2857608" y="3708756"/>
              <a:chExt cx="3127990" cy="2055653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8663326" flipH="1" flipV="1">
                <a:off x="3590761" y="4891418"/>
                <a:ext cx="768333" cy="97764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8663326" flipV="1">
                <a:off x="4279972" y="4688620"/>
                <a:ext cx="1840455" cy="350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8663326">
                <a:off x="3312941" y="4791666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8663326">
                <a:off x="5538877" y="4043748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cxnSp>
        <p:nvCxnSpPr>
          <p:cNvPr id="7" name="Straight Connector 6"/>
          <p:cNvCxnSpPr/>
          <p:nvPr/>
        </p:nvCxnSpPr>
        <p:spPr>
          <a:xfrm>
            <a:off x="2585121" y="4813659"/>
            <a:ext cx="159073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585121" y="4822534"/>
            <a:ext cx="0" cy="136434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585121" y="4813659"/>
            <a:ext cx="946154" cy="561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4254850" y="4852160"/>
            <a:ext cx="309243" cy="12996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0288" y="5218047"/>
            <a:ext cx="500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400" i="1" baseline="-25000" dirty="0"/>
          </a:p>
        </p:txBody>
      </p:sp>
      <p:sp>
        <p:nvSpPr>
          <p:cNvPr id="41" name="Right Brace 40"/>
          <p:cNvSpPr/>
          <p:nvPr/>
        </p:nvSpPr>
        <p:spPr>
          <a:xfrm rot="19338418" flipH="1">
            <a:off x="3415887" y="5414765"/>
            <a:ext cx="460988" cy="9731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070396" y="5767206"/>
            <a:ext cx="511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i="1" baseline="-25000" dirty="0"/>
          </a:p>
        </p:txBody>
      </p:sp>
      <p:sp>
        <p:nvSpPr>
          <p:cNvPr id="43" name="Right Brace 42"/>
          <p:cNvSpPr/>
          <p:nvPr/>
        </p:nvSpPr>
        <p:spPr>
          <a:xfrm rot="16200000" flipH="1">
            <a:off x="3276291" y="5590769"/>
            <a:ext cx="220247" cy="15066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125616" y="6316818"/>
            <a:ext cx="511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i="1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916953" y="3953261"/>
            <a:ext cx="4002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BUT we can’t know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simultaneously!</a:t>
            </a:r>
          </a:p>
          <a:p>
            <a:endParaRPr lang="en-GB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We’ve chosen to know only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(and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7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12" grpId="1" animBg="1"/>
      <p:bldP spid="12" grpId="2" animBg="1"/>
      <p:bldP spid="13" grpId="0"/>
      <p:bldP spid="13" grpId="1"/>
      <p:bldP spid="13" grpId="2"/>
      <p:bldP spid="41" grpId="0" animBg="1"/>
      <p:bldP spid="42" grpId="0"/>
      <p:bldP spid="43" grpId="0" animBg="1"/>
      <p:bldP spid="44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we’ve decided that we will use      and       as a substitute for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Because we can simultaneously measure: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length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squared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the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094" y="1050257"/>
            <a:ext cx="414146" cy="671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331" y="1064063"/>
            <a:ext cx="619253" cy="6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423" y="1533995"/>
            <a:ext cx="253477" cy="67149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49884" y="4703443"/>
            <a:ext cx="4626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sz="3200" b="1" dirty="0"/>
          </a:p>
        </p:txBody>
      </p:sp>
      <p:cxnSp>
        <p:nvCxnSpPr>
          <p:cNvPr id="22" name="Straight Arrow Connector 21"/>
          <p:cNvCxnSpPr/>
          <p:nvPr/>
        </p:nvCxnSpPr>
        <p:spPr>
          <a:xfrm rot="18663326" flipH="1" flipV="1">
            <a:off x="3364866" y="4460426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rot="2936674">
            <a:off x="2997780" y="4574369"/>
            <a:ext cx="3127990" cy="2055653"/>
            <a:chOff x="2857608" y="3708756"/>
            <a:chExt cx="3127990" cy="2055653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8663326" flipH="1" flipV="1">
              <a:off x="3590761" y="4891418"/>
              <a:ext cx="768333" cy="9776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8663326" flipV="1">
              <a:off x="4279972" y="4688620"/>
              <a:ext cx="1840455" cy="350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rot="18663326">
              <a:off x="3068188" y="3623103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28" name="Rectangle 27"/>
            <p:cNvSpPr/>
            <p:nvPr/>
          </p:nvSpPr>
          <p:spPr>
            <a:xfrm rot="18663326">
              <a:off x="3312941" y="4791666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 rot="18663326">
              <a:off x="5538877" y="4043748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" name="Oval 1"/>
          <p:cNvSpPr/>
          <p:nvPr/>
        </p:nvSpPr>
        <p:spPr>
          <a:xfrm>
            <a:off x="2585121" y="4578961"/>
            <a:ext cx="3342332" cy="4693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4254850" y="4852160"/>
            <a:ext cx="309243" cy="12996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0288" y="5218047"/>
            <a:ext cx="500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400" i="1" baseline="-25000" dirty="0"/>
          </a:p>
        </p:txBody>
      </p:sp>
      <p:cxnSp>
        <p:nvCxnSpPr>
          <p:cNvPr id="6" name="Straight Arrow Connector 5"/>
          <p:cNvCxnSpPr>
            <a:endCxn id="2" idx="1"/>
          </p:cNvCxnSpPr>
          <p:nvPr/>
        </p:nvCxnSpPr>
        <p:spPr>
          <a:xfrm flipH="1" flipV="1">
            <a:off x="3074594" y="4647702"/>
            <a:ext cx="1066368" cy="1504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901497" y="4578961"/>
            <a:ext cx="265705" cy="1572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167202" y="4578961"/>
            <a:ext cx="439561" cy="1572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67202" y="4647702"/>
            <a:ext cx="1037234" cy="1504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" idx="6"/>
          </p:cNvCxnSpPr>
          <p:nvPr/>
        </p:nvCxnSpPr>
        <p:spPr>
          <a:xfrm flipV="1">
            <a:off x="4140962" y="4813659"/>
            <a:ext cx="1786491" cy="137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2612731" y="4813659"/>
            <a:ext cx="1555841" cy="1373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167202" y="4813659"/>
            <a:ext cx="1760251" cy="1373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rved Up Arrow 35"/>
          <p:cNvSpPr/>
          <p:nvPr/>
        </p:nvSpPr>
        <p:spPr>
          <a:xfrm>
            <a:off x="1201024" y="5218047"/>
            <a:ext cx="2197845" cy="35947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4189" y="5782461"/>
            <a:ext cx="2546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can be anywhere in a cone for a given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i="1" baseline="-25000" dirty="0"/>
          </a:p>
        </p:txBody>
      </p:sp>
      <p:sp>
        <p:nvSpPr>
          <p:cNvPr id="46" name="Rectangle 45"/>
          <p:cNvSpPr/>
          <p:nvPr/>
        </p:nvSpPr>
        <p:spPr>
          <a:xfrm>
            <a:off x="6494996" y="4164911"/>
            <a:ext cx="2546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For different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’s we’ll have different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’s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426646" y="5473742"/>
            <a:ext cx="2546034" cy="1200329"/>
            <a:chOff x="6494996" y="5551628"/>
            <a:chExt cx="2546034" cy="1200329"/>
          </a:xfrm>
        </p:grpSpPr>
        <p:sp>
          <p:nvSpPr>
            <p:cNvPr id="45" name="Rectangle 44"/>
            <p:cNvSpPr/>
            <p:nvPr/>
          </p:nvSpPr>
          <p:spPr>
            <a:xfrm>
              <a:off x="6494996" y="5551628"/>
              <a:ext cx="2546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So what are the possible </a:t>
              </a:r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    </a:t>
              </a:r>
            </a:p>
            <a:p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    </a:t>
              </a:r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 and </a:t>
              </a:r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      </a:t>
              </a:r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eigenvalues and what are their </a:t>
              </a:r>
              <a:r>
                <a:rPr lang="en-GB" dirty="0" err="1">
                  <a:solidFill>
                    <a:srgbClr val="000000"/>
                  </a:solidFill>
                  <a:latin typeface="Times New Roman" pitchFamily="18" charset="0"/>
                </a:rPr>
                <a:t>eigen</a:t>
              </a:r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-functions?</a:t>
              </a:r>
              <a:endParaRPr lang="en-US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1609" y="5833150"/>
              <a:ext cx="254482" cy="41261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8568" y="5814155"/>
              <a:ext cx="380515" cy="390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/>
      <p:bldP spid="36" grpId="0" animBg="1"/>
      <p:bldP spid="38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Eigen-System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Operators that commute have the same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and      commute so they have the same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Using the commutation relations on the previous slides along with: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8" y="2108592"/>
            <a:ext cx="414146" cy="544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6777" y="2122397"/>
            <a:ext cx="619253" cy="635000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96385" y="5614920"/>
            <a:ext cx="2506837" cy="4317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63" lvl="1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we’d find….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453465" y="6046650"/>
            <a:ext cx="3482623" cy="3781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One day this will be a lab too…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6443" y="3570111"/>
            <a:ext cx="1679223" cy="1495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4777" y="3612445"/>
            <a:ext cx="2127956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29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Eigen-System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312" y="1608666"/>
            <a:ext cx="5168900" cy="818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312" y="5573181"/>
            <a:ext cx="3832578" cy="7605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53324" y="3404611"/>
            <a:ext cx="8071440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called: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Spherical Harmonics</a:t>
            </a:r>
          </a:p>
          <a:p>
            <a:pPr marL="800100" lvl="1" indent="-342900">
              <a:buFont typeface="Arial"/>
              <a:buChar char="•"/>
            </a:pP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{0,1,2,3,….}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angular momentum quantum number</a:t>
            </a:r>
          </a:p>
          <a:p>
            <a:pPr marL="800100" lvl="1" indent="-342900">
              <a:buFont typeface="Arial"/>
              <a:buChar char="•"/>
            </a:pP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-l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…, 0, …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}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magnetic quantum number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71889" y="2427111"/>
            <a:ext cx="2554111" cy="906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413001" y="4769556"/>
            <a:ext cx="2412999" cy="95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85CDECD-1793-7231-6E21-4FE8C44E84DB}"/>
              </a:ext>
            </a:extLst>
          </p:cNvPr>
          <p:cNvSpPr/>
          <p:nvPr/>
        </p:nvSpPr>
        <p:spPr>
          <a:xfrm>
            <a:off x="712177" y="1460683"/>
            <a:ext cx="8312587" cy="497528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Vector Diagrams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99450" y="1425222"/>
            <a:ext cx="14112" cy="5249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044044" y="876656"/>
            <a:ext cx="48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3600" i="1" dirty="0"/>
          </a:p>
        </p:txBody>
      </p:sp>
      <p:sp>
        <p:nvSpPr>
          <p:cNvPr id="13" name="Rectangle 12"/>
          <p:cNvSpPr/>
          <p:nvPr/>
        </p:nvSpPr>
        <p:spPr>
          <a:xfrm>
            <a:off x="6900478" y="1208661"/>
            <a:ext cx="1514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Say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l =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974" y="2482535"/>
            <a:ext cx="1036687" cy="81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4661" y="2482535"/>
            <a:ext cx="2427112" cy="812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1772" y="2482535"/>
            <a:ext cx="1527301" cy="81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005" y="3163711"/>
            <a:ext cx="2362200" cy="5588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029933" y="4064000"/>
            <a:ext cx="352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4352" y="4796763"/>
            <a:ext cx="1036687" cy="812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021" y="4796763"/>
            <a:ext cx="1527301" cy="812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556" y="5496674"/>
            <a:ext cx="2362200" cy="558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288276" y="1692689"/>
            <a:ext cx="3183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{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2, -1, 0, 1, 2}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233607" y="2154516"/>
            <a:ext cx="13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For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6436685" y="4476208"/>
            <a:ext cx="13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For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227672" y="1834444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227672" y="2836333"/>
            <a:ext cx="2398873" cy="1227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227672" y="4038922"/>
            <a:ext cx="2638768" cy="2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27672" y="4064003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27672" y="4064003"/>
            <a:ext cx="2398873" cy="1227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199450" y="1834444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99450" y="283633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9450" y="529167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68598" y="6268481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1989826" y="1782823"/>
            <a:ext cx="5936227" cy="2576958"/>
            <a:chOff x="1963295" y="1748104"/>
            <a:chExt cx="5936227" cy="2576958"/>
          </a:xfrm>
        </p:grpSpPr>
        <p:sp>
          <p:nvSpPr>
            <p:cNvPr id="53" name="Right Brace 52"/>
            <p:cNvSpPr/>
            <p:nvPr/>
          </p:nvSpPr>
          <p:spPr>
            <a:xfrm rot="2080953">
              <a:off x="1963295" y="1748104"/>
              <a:ext cx="349072" cy="257695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281355" y="3135899"/>
              <a:ext cx="992423" cy="586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2002" y="3406394"/>
              <a:ext cx="4597520" cy="587418"/>
            </a:xfrm>
            <a:prstGeom prst="rect">
              <a:avLst/>
            </a:prstGeom>
          </p:spPr>
        </p:pic>
      </p:grpSp>
      <p:sp>
        <p:nvSpPr>
          <p:cNvPr id="58" name="Right Brace 57"/>
          <p:cNvSpPr/>
          <p:nvPr/>
        </p:nvSpPr>
        <p:spPr>
          <a:xfrm rot="10800000">
            <a:off x="790222" y="1837988"/>
            <a:ext cx="336042" cy="21977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27" y="2799624"/>
            <a:ext cx="790128" cy="26403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1617533"/>
            <a:ext cx="536223" cy="381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2562976"/>
            <a:ext cx="536223" cy="46566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3762416"/>
            <a:ext cx="536223" cy="4656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5102966"/>
            <a:ext cx="747890" cy="38100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6076632"/>
            <a:ext cx="747890" cy="5489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66" y="2181974"/>
            <a:ext cx="846667" cy="4374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211" y="3149600"/>
            <a:ext cx="846667" cy="4374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1307" y="4157528"/>
            <a:ext cx="846667" cy="43744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5439" y="4719150"/>
            <a:ext cx="846667" cy="4374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1107" y="5609563"/>
            <a:ext cx="846667" cy="4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0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5" grpId="2"/>
      <p:bldP spid="58" grpId="0" animBg="1"/>
      <p:bldP spid="5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Vector Diagrams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99450" y="1425222"/>
            <a:ext cx="14112" cy="5249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044044" y="876656"/>
            <a:ext cx="48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3600" i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29933" y="4064000"/>
            <a:ext cx="352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227672" y="1834444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227672" y="2836333"/>
            <a:ext cx="2398873" cy="1227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227672" y="4038922"/>
            <a:ext cx="2638768" cy="2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27672" y="4064003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27672" y="4064003"/>
            <a:ext cx="2398873" cy="1227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199450" y="1834444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99450" y="283633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9450" y="529167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68598" y="6268481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1617533"/>
            <a:ext cx="536223" cy="381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3762416"/>
            <a:ext cx="536223" cy="4656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5102966"/>
            <a:ext cx="747890" cy="38100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6076632"/>
            <a:ext cx="747890" cy="5489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66" y="2181974"/>
            <a:ext cx="846667" cy="4374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2323686"/>
            <a:ext cx="846667" cy="4374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4157528"/>
            <a:ext cx="846667" cy="43744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5385582"/>
            <a:ext cx="846667" cy="4374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8784" y="5604305"/>
            <a:ext cx="846667" cy="43744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2562976"/>
            <a:ext cx="536223" cy="465666"/>
          </a:xfrm>
          <a:prstGeom prst="rect">
            <a:avLst/>
          </a:prstGeom>
        </p:spPr>
      </p:pic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3866440" y="1723316"/>
            <a:ext cx="5228879" cy="13194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Take home messages: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magnitude (length) of angular momentum is </a:t>
            </a:r>
            <a:r>
              <a:rPr lang="en-GB" sz="2400" i="1" u="sng" dirty="0">
                <a:solidFill>
                  <a:srgbClr val="000000"/>
                </a:solidFill>
                <a:latin typeface="Times New Roman" pitchFamily="18" charset="0"/>
              </a:rPr>
              <a:t>quantized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3915121" y="4030520"/>
            <a:ext cx="5228879" cy="753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Angular momentum can only point in certain directions: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Dictated by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311" y="3216316"/>
            <a:ext cx="2374900" cy="584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0AC569-3E03-DC86-2FE6-2059E0C13924}"/>
              </a:ext>
            </a:extLst>
          </p:cNvPr>
          <p:cNvSpPr/>
          <p:nvPr/>
        </p:nvSpPr>
        <p:spPr>
          <a:xfrm>
            <a:off x="5517457" y="3164039"/>
            <a:ext cx="2427093" cy="673231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9963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explicit form of       and       is best expressed in spherical polar coordinates: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8317" y="1021730"/>
            <a:ext cx="414146" cy="6714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7778" y="1035536"/>
            <a:ext cx="310446" cy="635000"/>
          </a:xfrm>
          <a:prstGeom prst="rect">
            <a:avLst/>
          </a:prstGeom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32682" y="5068642"/>
            <a:ext cx="8686800" cy="16623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</a:t>
            </a:r>
            <a:r>
              <a:rPr lang="en-GB" sz="2400" i="1" u="sng" dirty="0">
                <a:solidFill>
                  <a:srgbClr val="000000"/>
                </a:solidFill>
                <a:latin typeface="Times New Roman" pitchFamily="18" charset="0"/>
              </a:rPr>
              <a:t>won’t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actually formulate these operators (they are too messy!), but their wave functions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will be in terms of 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instead of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baseline="-250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i="1" dirty="0" err="1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dirty="0" err="1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= </a:t>
            </a:r>
            <a:r>
              <a:rPr lang="en-GB" sz="24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baseline="-250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) </a:t>
            </a:r>
            <a:r>
              <a:rPr lang="en-GB" sz="24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)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05666" y="2271890"/>
            <a:ext cx="2483555" cy="2315883"/>
            <a:chOff x="6209321" y="1560642"/>
            <a:chExt cx="1885271" cy="2065462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6209321" y="3277545"/>
              <a:ext cx="375543" cy="34855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584864" y="3277545"/>
              <a:ext cx="150972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584864" y="1560642"/>
              <a:ext cx="0" cy="171690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751665" y="4403107"/>
            <a:ext cx="30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489221" y="3984066"/>
            <a:ext cx="31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361586" y="1960223"/>
            <a:ext cx="29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500386" y="2751667"/>
            <a:ext cx="1297392" cy="14452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499556" y="3301953"/>
            <a:ext cx="606777" cy="183491"/>
          </a:xfrm>
          <a:custGeom>
            <a:avLst/>
            <a:gdLst>
              <a:gd name="connsiteX0" fmla="*/ 0 w 606777"/>
              <a:gd name="connsiteY0" fmla="*/ 169380 h 183491"/>
              <a:gd name="connsiteX1" fmla="*/ 310444 w 606777"/>
              <a:gd name="connsiteY1" fmla="*/ 47 h 183491"/>
              <a:gd name="connsiteX2" fmla="*/ 606777 w 606777"/>
              <a:gd name="connsiteY2" fmla="*/ 183491 h 183491"/>
              <a:gd name="connsiteX3" fmla="*/ 606777 w 606777"/>
              <a:gd name="connsiteY3" fmla="*/ 183491 h 1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777" h="183491">
                <a:moveTo>
                  <a:pt x="0" y="169380"/>
                </a:moveTo>
                <a:cubicBezTo>
                  <a:pt x="104657" y="83537"/>
                  <a:pt x="209315" y="-2305"/>
                  <a:pt x="310444" y="47"/>
                </a:cubicBezTo>
                <a:cubicBezTo>
                  <a:pt x="411573" y="2399"/>
                  <a:pt x="606777" y="183491"/>
                  <a:pt x="606777" y="183491"/>
                </a:cubicBezTo>
                <a:lnTo>
                  <a:pt x="606777" y="183491"/>
                </a:ln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797778" y="2751667"/>
            <a:ext cx="0" cy="1836106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797778" y="4196954"/>
            <a:ext cx="465666" cy="390819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" idx="3"/>
          </p:cNvCxnSpPr>
          <p:nvPr/>
        </p:nvCxnSpPr>
        <p:spPr>
          <a:xfrm flipH="1" flipV="1">
            <a:off x="3057487" y="4587773"/>
            <a:ext cx="1740291" cy="1577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00386" y="4196955"/>
            <a:ext cx="1297392" cy="390818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231444" y="4289778"/>
            <a:ext cx="564445" cy="186613"/>
          </a:xfrm>
          <a:custGeom>
            <a:avLst/>
            <a:gdLst>
              <a:gd name="connsiteX0" fmla="*/ 0 w 564445"/>
              <a:gd name="connsiteY0" fmla="*/ 98778 h 186613"/>
              <a:gd name="connsiteX1" fmla="*/ 296334 w 564445"/>
              <a:gd name="connsiteY1" fmla="*/ 183444 h 186613"/>
              <a:gd name="connsiteX2" fmla="*/ 564445 w 564445"/>
              <a:gd name="connsiteY2" fmla="*/ 0 h 18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45" h="186613">
                <a:moveTo>
                  <a:pt x="0" y="98778"/>
                </a:moveTo>
                <a:cubicBezTo>
                  <a:pt x="101130" y="149342"/>
                  <a:pt x="202260" y="199907"/>
                  <a:pt x="296334" y="183444"/>
                </a:cubicBezTo>
                <a:cubicBezTo>
                  <a:pt x="390408" y="166981"/>
                  <a:pt x="564445" y="0"/>
                  <a:pt x="564445" y="0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645222" y="29903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642401" y="4257505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371927" y="3103224"/>
            <a:ext cx="33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5489221" y="2651620"/>
            <a:ext cx="285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For now, our particle is on a sphere and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is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26" grpId="0"/>
      <p:bldP spid="27" grpId="0"/>
      <p:bldP spid="8" grpId="0" animBg="1"/>
      <p:bldP spid="39" grpId="0" animBg="1"/>
      <p:bldP spid="40" grpId="0"/>
      <p:bldP spid="41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479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If a particle is confined to going around a sphere: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859463" y="2250472"/>
            <a:ext cx="3880318" cy="3877536"/>
            <a:chOff x="859463" y="2250472"/>
            <a:chExt cx="3880318" cy="3877536"/>
          </a:xfrm>
        </p:grpSpPr>
        <p:grpSp>
          <p:nvGrpSpPr>
            <p:cNvPr id="9" name="Group 8"/>
            <p:cNvGrpSpPr/>
            <p:nvPr/>
          </p:nvGrpSpPr>
          <p:grpSpPr>
            <a:xfrm>
              <a:off x="859463" y="2250472"/>
              <a:ext cx="3880318" cy="3877536"/>
              <a:chOff x="3203131" y="2252174"/>
              <a:chExt cx="3880318" cy="387753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207847" y="2252174"/>
                <a:ext cx="3875602" cy="387583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203131" y="3771080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5400000">
                <a:off x="3185322" y="3700882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/>
          <p:cNvSpPr/>
          <p:nvPr/>
        </p:nvSpPr>
        <p:spPr>
          <a:xfrm rot="6619742" flipV="1">
            <a:off x="814251" y="3199061"/>
            <a:ext cx="3793624" cy="189179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48297" y="3442879"/>
            <a:ext cx="296975" cy="324817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257017" y="2147669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At any instant the particle is on a particular circle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775794" y="3442879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 rot="13936464">
            <a:off x="2758557" y="3048781"/>
            <a:ext cx="628476" cy="11793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746659" y="2886476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3661868" y="6239196"/>
            <a:ext cx="3898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endParaRPr lang="en-US" sz="3200" b="1" dirty="0"/>
          </a:p>
        </p:txBody>
      </p:sp>
      <p:sp>
        <p:nvSpPr>
          <p:cNvPr id="59" name="Rectangle 58"/>
          <p:cNvSpPr/>
          <p:nvPr/>
        </p:nvSpPr>
        <p:spPr>
          <a:xfrm>
            <a:off x="4742330" y="3119713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particle is some distance from the origin,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4176771" y="5900686"/>
            <a:ext cx="2674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particle or mass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has some velocity,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and momentum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792901" y="3527999"/>
            <a:ext cx="2897775" cy="14870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Smiley Face 63"/>
          <p:cNvSpPr/>
          <p:nvPr/>
        </p:nvSpPr>
        <p:spPr>
          <a:xfrm>
            <a:off x="3639948" y="3154179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12351" y="4105100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particle has angular momentum,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75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56" grpId="0" animBg="1"/>
      <p:bldP spid="57" grpId="0"/>
      <p:bldP spid="58" grpId="0"/>
      <p:bldP spid="59" grpId="0"/>
      <p:bldP spid="60" grpId="0"/>
      <p:bldP spid="64" grpId="0" animBg="1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3DD550-EDB3-20E9-C141-B2EB7B43A51B}"/>
              </a:ext>
            </a:extLst>
          </p:cNvPr>
          <p:cNvSpPr txBox="1"/>
          <p:nvPr/>
        </p:nvSpPr>
        <p:spPr>
          <a:xfrm>
            <a:off x="1031631" y="2426678"/>
            <a:ext cx="7472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BELOW PICTURES TO BE THE 2D spherical harmonics and NOT the 3D ones</a:t>
            </a:r>
          </a:p>
          <a:p>
            <a:endParaRPr lang="en-US" dirty="0"/>
          </a:p>
          <a:p>
            <a:r>
              <a:rPr lang="en-US" dirty="0"/>
              <a:t>Use python??</a:t>
            </a:r>
          </a:p>
        </p:txBody>
      </p:sp>
    </p:spTree>
    <p:extLst>
      <p:ext uri="{BB962C8B-B14F-4D97-AF65-F5344CB8AC3E}">
        <p14:creationId xmlns:p14="http://schemas.microsoft.com/office/powerpoint/2010/main" val="1576449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9963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0,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600200"/>
            <a:ext cx="4572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9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42015" y="1243542"/>
            <a:ext cx="3153985" cy="502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1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={-1, 0, 1}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3" y="2163233"/>
            <a:ext cx="2754872" cy="2930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731" y="2398889"/>
            <a:ext cx="3189110" cy="26952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371" y="1993899"/>
            <a:ext cx="2099165" cy="33217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86815" y="5826667"/>
            <a:ext cx="27260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Look Familiar?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8039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42015" y="1243542"/>
            <a:ext cx="3817207" cy="502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2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={-2, -1, 0, 1, 2}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86815" y="6292330"/>
            <a:ext cx="27260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Look Familiar?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29" y="1453877"/>
            <a:ext cx="1791216" cy="2587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446" y="4370211"/>
            <a:ext cx="2278891" cy="2487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670" y="1719441"/>
            <a:ext cx="2779889" cy="2138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444" y="2729522"/>
            <a:ext cx="1798278" cy="2856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003" y="4539543"/>
            <a:ext cx="2525889" cy="21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8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07260" y="1178868"/>
            <a:ext cx="3880318" cy="3877536"/>
            <a:chOff x="859463" y="2250472"/>
            <a:chExt cx="3880318" cy="3877536"/>
          </a:xfrm>
        </p:grpSpPr>
        <p:grpSp>
          <p:nvGrpSpPr>
            <p:cNvPr id="12" name="Group 11"/>
            <p:cNvGrpSpPr/>
            <p:nvPr/>
          </p:nvGrpSpPr>
          <p:grpSpPr>
            <a:xfrm>
              <a:off x="859463" y="2250472"/>
              <a:ext cx="3880318" cy="3877536"/>
              <a:chOff x="3203131" y="2252174"/>
              <a:chExt cx="3880318" cy="387753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207847" y="2252174"/>
                <a:ext cx="3875602" cy="387583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203131" y="3771080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5400000">
                <a:off x="3185322" y="3700882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4523591" y="2371275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ight Brace 21"/>
          <p:cNvSpPr/>
          <p:nvPr/>
        </p:nvSpPr>
        <p:spPr>
          <a:xfrm rot="13936464">
            <a:off x="4506354" y="1977177"/>
            <a:ext cx="628476" cy="11793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94456" y="1814872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24" name="Smiley Face 23"/>
          <p:cNvSpPr/>
          <p:nvPr/>
        </p:nvSpPr>
        <p:spPr>
          <a:xfrm>
            <a:off x="5387745" y="2082575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04026" y="5343057"/>
            <a:ext cx="3039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can vary form 0 to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p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89915" y="5804722"/>
            <a:ext cx="3198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can vary form 0 to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2 p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9915" y="6278730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 is constant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20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Schrodinger equation: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858" y="1548384"/>
            <a:ext cx="1478712" cy="555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74" y="2237809"/>
            <a:ext cx="2082967" cy="6031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580" y="3055108"/>
            <a:ext cx="1505284" cy="5815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92466" y="2050497"/>
            <a:ext cx="758031" cy="1106199"/>
            <a:chOff x="3101491" y="4031209"/>
            <a:chExt cx="758031" cy="110619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101491" y="4031209"/>
              <a:ext cx="574842" cy="7236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546616" y="4737298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dirty="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  <a:endParaRPr lang="en-US" sz="200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3473" r="42394" b="70951"/>
          <a:stretch/>
        </p:blipFill>
        <p:spPr>
          <a:xfrm>
            <a:off x="2424289" y="3640669"/>
            <a:ext cx="2458156" cy="8607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t="37191" r="47685" b="37652"/>
          <a:stretch/>
        </p:blipFill>
        <p:spPr>
          <a:xfrm>
            <a:off x="2598852" y="4586115"/>
            <a:ext cx="2232378" cy="8466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t="70146"/>
          <a:stretch/>
        </p:blipFill>
        <p:spPr>
          <a:xfrm>
            <a:off x="2560929" y="5545670"/>
            <a:ext cx="4267200" cy="100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 for particle on a sphere: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2508" b="48672"/>
          <a:stretch/>
        </p:blipFill>
        <p:spPr>
          <a:xfrm>
            <a:off x="11294" y="4167009"/>
            <a:ext cx="3474156" cy="1336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247" r="83179"/>
          <a:stretch/>
        </p:blipFill>
        <p:spPr>
          <a:xfrm>
            <a:off x="11294" y="1822836"/>
            <a:ext cx="1230488" cy="10089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6821" t="61247" r="49228"/>
          <a:stretch/>
        </p:blipFill>
        <p:spPr>
          <a:xfrm>
            <a:off x="1241782" y="1838675"/>
            <a:ext cx="2483555" cy="10089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52894" t="61247"/>
          <a:stretch/>
        </p:blipFill>
        <p:spPr>
          <a:xfrm>
            <a:off x="3880560" y="1822836"/>
            <a:ext cx="3445933" cy="10089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17" y="2851030"/>
            <a:ext cx="3213100" cy="9906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880560" y="2533605"/>
            <a:ext cx="381001" cy="298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056917" y="2533604"/>
            <a:ext cx="154837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18996" y="4279696"/>
            <a:ext cx="57763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Energies are 2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+ 1 fold degenerate since: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For each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there are {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0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} = 2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+ 1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of the same energy</a:t>
            </a:r>
          </a:p>
          <a:p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53792" y="2718893"/>
            <a:ext cx="296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Legendre Polynomials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62486" y="2533605"/>
            <a:ext cx="0" cy="895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62717" y="3365761"/>
            <a:ext cx="2705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Spherical harmonics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95A9BC7-C79E-6869-AA31-C48BEA08F67D}"/>
              </a:ext>
            </a:extLst>
          </p:cNvPr>
          <p:cNvSpPr/>
          <p:nvPr/>
        </p:nvSpPr>
        <p:spPr>
          <a:xfrm rot="16200000">
            <a:off x="1594338" y="5430231"/>
            <a:ext cx="175847" cy="2789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4C14C-0B89-5542-EEB2-DBBD87C86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799" y="5664692"/>
            <a:ext cx="1071439" cy="27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5A92B-630B-FBB9-2ECB-C29F991E853E}"/>
              </a:ext>
            </a:extLst>
          </p:cNvPr>
          <p:cNvSpPr txBox="1"/>
          <p:nvPr/>
        </p:nvSpPr>
        <p:spPr>
          <a:xfrm>
            <a:off x="1154393" y="5953459"/>
            <a:ext cx="196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for a particle on a sphere</a:t>
            </a:r>
          </a:p>
        </p:txBody>
      </p:sp>
    </p:spTree>
    <p:extLst>
      <p:ext uri="{BB962C8B-B14F-4D97-AF65-F5344CB8AC3E}">
        <p14:creationId xmlns:p14="http://schemas.microsoft.com/office/powerpoint/2010/main" val="16013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2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83E6381F-F499-2396-FC88-DB37FA5A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80778"/>
            <a:ext cx="8686800" cy="672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Suppose you have an electron confined to a spherical surface of radius 4a</a:t>
            </a:r>
            <a:r>
              <a:rPr lang="en-GB" sz="22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(4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bohr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radii) in states with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= 4. </a:t>
            </a:r>
          </a:p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F23E72-950D-CFA9-E57B-8EDA164B3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167B7-D9A8-B273-7272-5632F61AB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91FD4-8BC8-0D0C-2397-67A464AE7758}"/>
              </a:ext>
            </a:extLst>
          </p:cNvPr>
          <p:cNvSpPr/>
          <p:nvPr/>
        </p:nvSpPr>
        <p:spPr>
          <a:xfrm>
            <a:off x="158755" y="2991952"/>
            <a:ext cx="8936564" cy="3785652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library(che302r)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 &lt;- 4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 &lt;- c(-4, -3, -2, -1, 0, 1, 2, 3, 4)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r &lt;- 4*a0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     &lt;- me*r^2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Moment of inertia of e-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L2    &lt;- hb^2*l*(l+1) #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L^2 eigenvalue (J^2s^2)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&lt;|L|&gt; avg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mag ang mom: square root of L^2 eigenvalue, 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Js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mag.L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sqrt(L2)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mag.L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&lt;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&gt; avg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ang-mom z-component: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eigenvals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Js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Lz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m*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Lz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&lt;E&gt; avg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energy: energy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eignenval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(J)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  &lt;- L2/(2*I) # hb^2/(2*I) * l*(l+1)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B2082-0E19-3D40-10CD-6AF4C4F6420D}"/>
              </a:ext>
            </a:extLst>
          </p:cNvPr>
          <p:cNvSpPr txBox="1"/>
          <p:nvPr/>
        </p:nvSpPr>
        <p:spPr>
          <a:xfrm>
            <a:off x="103718" y="1837064"/>
            <a:ext cx="88116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Suppose you measure the magnitude of angular momentum, z-component of angular momentum and energy many times. What are the results, on average, for all the states the electron can be in?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358FBF-3FD4-E0FA-6CDD-4F0E789A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46" y="4964944"/>
            <a:ext cx="3580164" cy="11647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A56576-64CB-467A-BCDF-3AD2045E25AF}"/>
              </a:ext>
            </a:extLst>
          </p:cNvPr>
          <p:cNvCxnSpPr>
            <a:cxnSpLocks/>
          </p:cNvCxnSpPr>
          <p:nvPr/>
        </p:nvCxnSpPr>
        <p:spPr>
          <a:xfrm>
            <a:off x="785446" y="5158154"/>
            <a:ext cx="47244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594F20-4274-3CA9-CA10-CF5C59B9FB14}"/>
              </a:ext>
            </a:extLst>
          </p:cNvPr>
          <p:cNvCxnSpPr>
            <a:cxnSpLocks/>
          </p:cNvCxnSpPr>
          <p:nvPr/>
        </p:nvCxnSpPr>
        <p:spPr>
          <a:xfrm flipV="1">
            <a:off x="484188" y="5369169"/>
            <a:ext cx="5025658" cy="4923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043C22-95C9-6D3B-2C59-774E7580F3D0}"/>
              </a:ext>
            </a:extLst>
          </p:cNvPr>
          <p:cNvCxnSpPr>
            <a:cxnSpLocks/>
          </p:cNvCxnSpPr>
          <p:nvPr/>
        </p:nvCxnSpPr>
        <p:spPr>
          <a:xfrm flipV="1">
            <a:off x="413850" y="6037385"/>
            <a:ext cx="5095996" cy="550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78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971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a particle going around in a circle (at any instant) has angular momentum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45" name="Oval 44"/>
          <p:cNvSpPr/>
          <p:nvPr/>
        </p:nvSpPr>
        <p:spPr>
          <a:xfrm rot="10800000" flipV="1">
            <a:off x="1738124" y="4640968"/>
            <a:ext cx="5687842" cy="173654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64" name="Smiley Face 63"/>
          <p:cNvSpPr/>
          <p:nvPr/>
        </p:nvSpPr>
        <p:spPr>
          <a:xfrm>
            <a:off x="7157554" y="5069434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" name="Straight Connector 2"/>
          <p:cNvCxnSpPr>
            <a:stCxn id="45" idx="0"/>
          </p:cNvCxnSpPr>
          <p:nvPr/>
        </p:nvCxnSpPr>
        <p:spPr>
          <a:xfrm>
            <a:off x="4582045" y="4640968"/>
            <a:ext cx="283107" cy="194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82045" y="4432805"/>
            <a:ext cx="283107" cy="208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4559" y="3562504"/>
            <a:ext cx="639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Determine </a:t>
            </a:r>
            <a:r>
              <a:rPr lang="en-US" sz="2400" b="1" dirty="0">
                <a:latin typeface="Times New Roman"/>
                <a:cs typeface="Times New Roman"/>
              </a:rPr>
              <a:t>L</a:t>
            </a:r>
            <a:r>
              <a:rPr lang="en-US" sz="2400" dirty="0">
                <a:latin typeface="Times New Roman"/>
                <a:cs typeface="Times New Roman"/>
              </a:rPr>
              <a:t>’s direction from the “right hand rule”</a:t>
            </a:r>
          </a:p>
        </p:txBody>
      </p:sp>
    </p:spTree>
    <p:extLst>
      <p:ext uri="{BB962C8B-B14F-4D97-AF65-F5344CB8AC3E}">
        <p14:creationId xmlns:p14="http://schemas.microsoft.com/office/powerpoint/2010/main" val="17823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4 -0.10064 C -0.14296 -0.10064 -0.0033 -0.04303 -0.0033 0.02846 C -0.0033 0.09973 -0.14296 0.1578 -0.3144 0.1578 C -0.48585 0.1578 -0.62515 0.09973 -0.62515 0.02846 C -0.62515 -0.04303 -0.48585 -0.10064 -0.3144 -0.10064 Z " pathEditMode="relative" rAng="0" ptsTypes="fffff">
                                      <p:cBhvr>
                                        <p:cTn id="6" dur="2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9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 animBg="1"/>
      <p:bldP spid="67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2385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like any 3D vector has 3 components: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x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  <a:endParaRPr lang="en-GB" sz="2800" baseline="-25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67" name="Rectangle 66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82045" y="4640968"/>
            <a:ext cx="283107" cy="194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82045" y="4432805"/>
            <a:ext cx="283107" cy="208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 rot="10800000" flipV="1">
            <a:off x="1738124" y="4640968"/>
            <a:ext cx="5687842" cy="173654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miley Face 32"/>
          <p:cNvSpPr/>
          <p:nvPr/>
        </p:nvSpPr>
        <p:spPr>
          <a:xfrm>
            <a:off x="7157554" y="5069434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57608" y="3623104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82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0827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Picking up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and moving it over to the origin: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365702" y="2734602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59196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57608" y="3623104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24" name="Rectangle 23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26" name="Rectangle 25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Left Arrow 6"/>
          <p:cNvSpPr/>
          <p:nvPr/>
        </p:nvSpPr>
        <p:spPr>
          <a:xfrm>
            <a:off x="5232047" y="3589487"/>
            <a:ext cx="1947275" cy="81453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3" grpId="0"/>
      <p:bldP spid="24" grpId="0"/>
      <p:bldP spid="26" grpId="0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5769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Picking up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and moving it over to the origin: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807459" y="2030509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033718" y="2615285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299365" y="2919011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" name="Curved Down Arrow 1"/>
          <p:cNvSpPr/>
          <p:nvPr/>
        </p:nvSpPr>
        <p:spPr>
          <a:xfrm rot="19612915">
            <a:off x="5729021" y="2919011"/>
            <a:ext cx="2512486" cy="84995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51586" y="4187828"/>
            <a:ext cx="11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Rotate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20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2385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And re-orienting: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811994" y="3244755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grpSp>
        <p:nvGrpSpPr>
          <p:cNvPr id="2" name="Group 1"/>
          <p:cNvGrpSpPr/>
          <p:nvPr/>
        </p:nvGrpSpPr>
        <p:grpSpPr>
          <a:xfrm rot="2936674">
            <a:off x="3316223" y="2622958"/>
            <a:ext cx="1751425" cy="3538622"/>
            <a:chOff x="3299365" y="2615285"/>
            <a:chExt cx="1751425" cy="3538622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033718" y="2615285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299365" y="3004663"/>
              <a:ext cx="1751425" cy="3149244"/>
              <a:chOff x="2857608" y="3708756"/>
              <a:chExt cx="1751425" cy="3149244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>
                <a:off x="3299365" y="5411607"/>
                <a:ext cx="1296487" cy="144639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2857608" y="5254648"/>
                <a:ext cx="1751425" cy="156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8663326">
                <a:off x="3504476" y="6379492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8663326">
                <a:off x="2963125" y="5153531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sp>
        <p:nvSpPr>
          <p:cNvPr id="15" name="Curved Down Arrow 14"/>
          <p:cNvSpPr/>
          <p:nvPr/>
        </p:nvSpPr>
        <p:spPr>
          <a:xfrm>
            <a:off x="3895741" y="3549951"/>
            <a:ext cx="1238384" cy="23421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10467" y="2910475"/>
            <a:ext cx="11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Rotate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650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35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And re-orienting: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458807" y="3244755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grpSp>
        <p:nvGrpSpPr>
          <p:cNvPr id="2" name="Group 1"/>
          <p:cNvGrpSpPr/>
          <p:nvPr/>
        </p:nvGrpSpPr>
        <p:grpSpPr>
          <a:xfrm rot="2936674">
            <a:off x="3067001" y="3525426"/>
            <a:ext cx="3464198" cy="2055653"/>
            <a:chOff x="2963157" y="3004663"/>
            <a:chExt cx="3464198" cy="2055653"/>
          </a:xfrm>
        </p:grpSpPr>
        <p:cxnSp>
          <p:nvCxnSpPr>
            <p:cNvPr id="36" name="Straight Arrow Connector 35"/>
            <p:cNvCxnSpPr/>
            <p:nvPr/>
          </p:nvCxnSpPr>
          <p:spPr>
            <a:xfrm rot="15726652" flipH="1" flipV="1">
              <a:off x="3992360" y="3831912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299365" y="3004663"/>
              <a:ext cx="3127990" cy="2055653"/>
              <a:chOff x="2857608" y="3708756"/>
              <a:chExt cx="3127990" cy="2055653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8663326" flipH="1" flipV="1">
                <a:off x="3590761" y="4891418"/>
                <a:ext cx="768333" cy="97764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18663326" flipV="1">
                <a:off x="4279972" y="4688620"/>
                <a:ext cx="1840455" cy="350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8663326">
                <a:off x="3312941" y="4791666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8663326">
                <a:off x="5538877" y="4043748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71536" y="5668645"/>
            <a:ext cx="8686800" cy="935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Now we’re in a viewpoint that will be convenient to analyse </a:t>
            </a:r>
          </a:p>
        </p:txBody>
      </p:sp>
    </p:spTree>
    <p:extLst>
      <p:ext uri="{BB962C8B-B14F-4D97-AF65-F5344CB8AC3E}">
        <p14:creationId xmlns:p14="http://schemas.microsoft.com/office/powerpoint/2010/main" val="9778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438704"/>
            <a:ext cx="8686800" cy="15847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important to us because electrons are constantly changing direction (turning) when they are confined to atoms and molecules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4365" y="3492860"/>
            <a:ext cx="8686800" cy="2181306"/>
            <a:chOff x="284365" y="3327188"/>
            <a:chExt cx="8686800" cy="218130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284365" y="3327188"/>
              <a:ext cx="8686800" cy="21813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430213" indent="-323850">
                <a:lnSpc>
                  <a:spcPct val="100000"/>
                </a:lnSpc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32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3200" dirty="0">
                  <a:solidFill>
                    <a:srgbClr val="000000"/>
                  </a:solidFill>
                  <a:latin typeface="Times New Roman" pitchFamily="18" charset="0"/>
                </a:rPr>
                <a:t> is a vector operator in quantum mechanics</a:t>
              </a: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: operator for projection 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: operator for projection 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  <a:endParaRPr lang="en-GB" sz="2800" baseline="-25000" dirty="0">
                <a:solidFill>
                  <a:srgbClr val="000000"/>
                </a:solidFill>
                <a:latin typeface="Times New Roman" pitchFamily="18" charset="0"/>
              </a:endParaRP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 err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err="1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: operator for projection 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04595" y="3327188"/>
              <a:ext cx="235229" cy="69562"/>
              <a:chOff x="1794633" y="6267805"/>
              <a:chExt cx="235229" cy="69562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1174510" y="3921380"/>
              <a:ext cx="235229" cy="69562"/>
              <a:chOff x="1794633" y="6267805"/>
              <a:chExt cx="235229" cy="69562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175055" y="4432736"/>
              <a:ext cx="235229" cy="69562"/>
              <a:chOff x="1794633" y="6267805"/>
              <a:chExt cx="235229" cy="69562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203210" y="4971704"/>
              <a:ext cx="235229" cy="69562"/>
              <a:chOff x="1794633" y="6267805"/>
              <a:chExt cx="235229" cy="69562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9224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1178</Words>
  <Application>Microsoft Macintosh PowerPoint</Application>
  <PresentationFormat>On-screen Show (4:3)</PresentationFormat>
  <Paragraphs>197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83</cp:revision>
  <dcterms:created xsi:type="dcterms:W3CDTF">2014-09-25T22:54:57Z</dcterms:created>
  <dcterms:modified xsi:type="dcterms:W3CDTF">2025-03-20T09:57:42Z</dcterms:modified>
</cp:coreProperties>
</file>